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89" r:id="rId3"/>
    <p:sldId id="283" r:id="rId4"/>
    <p:sldId id="286" r:id="rId5"/>
    <p:sldId id="287" r:id="rId6"/>
    <p:sldId id="297" r:id="rId7"/>
    <p:sldId id="299" r:id="rId8"/>
    <p:sldId id="296" r:id="rId9"/>
    <p:sldId id="295" r:id="rId10"/>
    <p:sldId id="290" r:id="rId11"/>
    <p:sldId id="291" r:id="rId12"/>
    <p:sldId id="293" r:id="rId13"/>
    <p:sldId id="29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28" autoAdjust="0"/>
    <p:restoredTop sz="74823" autoAdjust="0"/>
  </p:normalViewPr>
  <p:slideViewPr>
    <p:cSldViewPr>
      <p:cViewPr>
        <p:scale>
          <a:sx n="80" d="100"/>
          <a:sy n="80" d="100"/>
        </p:scale>
        <p:origin x="-15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C6B20A-3299-4957-91B4-8E93BC75C9D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AB4DBD-6290-41FA-A276-EB90394659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853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AB4DBD-6290-41FA-A276-EB90394659E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820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AB4DBD-6290-41FA-A276-EB90394659E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AB4DBD-6290-41FA-A276-EB90394659E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7873E0-E915-4C17-BA7B-58DCC0E459C9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022A991-2D20-4BD7-BEAF-CCE316543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873E0-E915-4C17-BA7B-58DCC0E459C9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22A991-2D20-4BD7-BEAF-CCE316543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873E0-E915-4C17-BA7B-58DCC0E459C9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22A991-2D20-4BD7-BEAF-CCE316543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873E0-E915-4C17-BA7B-58DCC0E459C9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22A991-2D20-4BD7-BEAF-CCE3165432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873E0-E915-4C17-BA7B-58DCC0E459C9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22A991-2D20-4BD7-BEAF-CCE3165432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873E0-E915-4C17-BA7B-58DCC0E459C9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22A991-2D20-4BD7-BEAF-CCE3165432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873E0-E915-4C17-BA7B-58DCC0E459C9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22A991-2D20-4BD7-BEAF-CCE316543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873E0-E915-4C17-BA7B-58DCC0E459C9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22A991-2D20-4BD7-BEAF-CCE3165432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873E0-E915-4C17-BA7B-58DCC0E459C9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22A991-2D20-4BD7-BEAF-CCE316543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77873E0-E915-4C17-BA7B-58DCC0E459C9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22A991-2D20-4BD7-BEAF-CCE316543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7873E0-E915-4C17-BA7B-58DCC0E459C9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22A991-2D20-4BD7-BEAF-CCE3165432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77873E0-E915-4C17-BA7B-58DCC0E459C9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022A991-2D20-4BD7-BEAF-CCE3165432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uspeh-success.ru/stroitelstvo-otnosheniy-i-peregovoryi/" TargetMode="External"/><Relationship Id="rId7" Type="http://schemas.openxmlformats.org/officeDocument/2006/relationships/hyperlink" Target="http://uspeh-success.ru/metodyi-izbavleniya-ot-ofisnogo-stressa/" TargetMode="External"/><Relationship Id="rId2" Type="http://schemas.openxmlformats.org/officeDocument/2006/relationships/hyperlink" Target="http://uspeh-success.ru/uspeh-i-pozitivnoe-myishleni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speh-success.ru/kak-perezhit-peremenyi-ili-tsikl-kubler-rossa/" TargetMode="External"/><Relationship Id="rId5" Type="http://schemas.openxmlformats.org/officeDocument/2006/relationships/hyperlink" Target="http://uspeh-success.ru/samootsenka/" TargetMode="External"/><Relationship Id="rId4" Type="http://schemas.openxmlformats.org/officeDocument/2006/relationships/hyperlink" Target="http://uspeh-success.ru/upravlenie-vremenem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35719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Система наставничества как ресурс повышения профессионального мастерства педагога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4286256"/>
            <a:ext cx="7772400" cy="928693"/>
          </a:xfrm>
        </p:spPr>
        <p:txBody>
          <a:bodyPr>
            <a:normAutofit/>
          </a:bodyPr>
          <a:lstStyle/>
          <a:p>
            <a:r>
              <a:rPr lang="ru-RU" sz="1800" b="1" dirty="0" err="1" smtClean="0">
                <a:solidFill>
                  <a:srgbClr val="0070C0"/>
                </a:solidFill>
              </a:rPr>
              <a:t>Галеева</a:t>
            </a:r>
            <a:r>
              <a:rPr lang="ru-RU" sz="1800" b="1" dirty="0" smtClean="0">
                <a:solidFill>
                  <a:srgbClr val="0070C0"/>
                </a:solidFill>
              </a:rPr>
              <a:t> И.Ш., </a:t>
            </a:r>
            <a:r>
              <a:rPr lang="ru-RU" sz="1800" b="1" dirty="0" err="1" smtClean="0">
                <a:solidFill>
                  <a:srgbClr val="0070C0"/>
                </a:solidFill>
              </a:rPr>
              <a:t>зав.НМС</a:t>
            </a:r>
            <a:r>
              <a:rPr lang="ru-RU" sz="1800" b="1" dirty="0" smtClean="0">
                <a:solidFill>
                  <a:srgbClr val="0070C0"/>
                </a:solidFill>
              </a:rPr>
              <a:t> ИМО УО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792869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  В профессиональной среде принято выделять 2 типа навыков:</a:t>
            </a:r>
          </a:p>
          <a:p>
            <a:pPr lvl="0"/>
            <a:r>
              <a:rPr lang="ru-RU" dirty="0" err="1" smtClean="0"/>
              <a:t>Hard</a:t>
            </a:r>
            <a:r>
              <a:rPr lang="ru-RU" dirty="0" smtClean="0"/>
              <a:t> </a:t>
            </a:r>
            <a:r>
              <a:rPr lang="ru-RU" dirty="0" err="1" smtClean="0"/>
              <a:t>skills</a:t>
            </a:r>
            <a:r>
              <a:rPr lang="ru-RU" dirty="0" smtClean="0"/>
              <a:t> («твердые» навыки) — профессиональные, технические навыки, которые можно наглядно продемонстрировать. Например, навык слепой печати, знание языка программирования и т. д.</a:t>
            </a:r>
          </a:p>
          <a:p>
            <a:pPr lvl="0"/>
            <a:r>
              <a:rPr lang="ru-RU" dirty="0" err="1" smtClean="0"/>
              <a:t>Soft</a:t>
            </a:r>
            <a:r>
              <a:rPr lang="ru-RU" dirty="0" smtClean="0"/>
              <a:t> </a:t>
            </a:r>
            <a:r>
              <a:rPr lang="ru-RU" dirty="0" err="1" smtClean="0"/>
              <a:t>skills</a:t>
            </a:r>
            <a:r>
              <a:rPr lang="ru-RU" dirty="0" smtClean="0"/>
              <a:t> («гибкие» или «мягкие» навыки) коммуникативные и управленческие навыки.</a:t>
            </a:r>
          </a:p>
          <a:p>
            <a:r>
              <a:rPr lang="ru-RU" dirty="0" smtClean="0"/>
              <a:t>В ХХI веке вклад </a:t>
            </a:r>
            <a:r>
              <a:rPr lang="ru-RU" dirty="0" err="1" smtClean="0"/>
              <a:t>hard</a:t>
            </a:r>
            <a:r>
              <a:rPr lang="ru-RU" dirty="0" smtClean="0"/>
              <a:t> </a:t>
            </a:r>
            <a:r>
              <a:rPr lang="ru-RU" dirty="0" err="1" smtClean="0"/>
              <a:t>skills</a:t>
            </a:r>
            <a:r>
              <a:rPr lang="ru-RU" dirty="0" smtClean="0"/>
              <a:t> в профессиональную успешность сотрудника составляет всего 15%, тогда как </a:t>
            </a:r>
            <a:r>
              <a:rPr lang="ru-RU" dirty="0" err="1" smtClean="0"/>
              <a:t>soft</a:t>
            </a:r>
            <a:r>
              <a:rPr lang="ru-RU" dirty="0" smtClean="0"/>
              <a:t> </a:t>
            </a:r>
            <a:r>
              <a:rPr lang="ru-RU" dirty="0" err="1" smtClean="0"/>
              <a:t>skills</a:t>
            </a:r>
            <a:r>
              <a:rPr lang="ru-RU" dirty="0" smtClean="0"/>
              <a:t> определяют оставшиеся 85% — таковы результаты исследования Гарвардского Университета и </a:t>
            </a:r>
            <a:r>
              <a:rPr lang="ru-RU" dirty="0" err="1" smtClean="0"/>
              <a:t>Стенфордского</a:t>
            </a:r>
            <a:r>
              <a:rPr lang="ru-RU" dirty="0" smtClean="0"/>
              <a:t> Исследовательского Института.</a:t>
            </a:r>
          </a:p>
          <a:p>
            <a:r>
              <a:rPr lang="ru-RU" dirty="0" smtClean="0"/>
              <a:t>Руководители стремятся к тому, чтобы нанимать, удерживать и продвигать работников с высоким уровнем развития «мягких» навыков.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/>
              <a:t>«Твердые» и «мягкие» навыки — какие важнее для профессионального  роста в 21 веке и как их развивать?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78621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1. Коммуникативные навыки</a:t>
            </a:r>
          </a:p>
          <a:p>
            <a:r>
              <a:rPr lang="ru-RU" b="1" dirty="0" smtClean="0"/>
              <a:t>2. Аналитическое и критическое мышление</a:t>
            </a:r>
            <a:endParaRPr lang="ru-RU" dirty="0" smtClean="0"/>
          </a:p>
          <a:p>
            <a:r>
              <a:rPr lang="ru-RU" b="1" dirty="0" smtClean="0"/>
              <a:t>3. Умение слушать</a:t>
            </a:r>
            <a:endParaRPr lang="ru-RU" dirty="0" smtClean="0"/>
          </a:p>
          <a:p>
            <a:r>
              <a:rPr lang="ru-RU" b="1" dirty="0" smtClean="0"/>
              <a:t>4. Умение работать в команде</a:t>
            </a:r>
            <a:endParaRPr lang="ru-RU" dirty="0" smtClean="0"/>
          </a:p>
          <a:p>
            <a:r>
              <a:rPr lang="ru-RU" b="1" dirty="0" smtClean="0"/>
              <a:t>5. Умение ставить и достигать поставленных целей</a:t>
            </a:r>
            <a:endParaRPr lang="ru-RU" dirty="0" smtClean="0"/>
          </a:p>
          <a:p>
            <a:r>
              <a:rPr lang="ru-RU" b="1" dirty="0" smtClean="0"/>
              <a:t>6. Активная жизненная позиция и позитивная эмоциональная установка</a:t>
            </a:r>
            <a:endParaRPr lang="ru-RU" dirty="0" smtClean="0"/>
          </a:p>
          <a:p>
            <a:r>
              <a:rPr lang="ru-RU" b="1" dirty="0" smtClean="0"/>
              <a:t>7. Способность решать конфликты</a:t>
            </a:r>
            <a:endParaRPr lang="ru-RU" dirty="0" smtClean="0"/>
          </a:p>
          <a:p>
            <a:r>
              <a:rPr lang="ru-RU" b="1" dirty="0" smtClean="0"/>
              <a:t>8. Умение брать на себя ответственность</a:t>
            </a:r>
            <a:endParaRPr lang="ru-RU" dirty="0" smtClean="0"/>
          </a:p>
          <a:p>
            <a:r>
              <a:rPr lang="ru-RU" b="1" dirty="0" smtClean="0"/>
              <a:t>9. Самоорганизация и самодисциплина</a:t>
            </a:r>
            <a:endParaRPr lang="ru-RU" dirty="0" smtClean="0"/>
          </a:p>
          <a:p>
            <a:r>
              <a:rPr lang="ru-RU" b="1" dirty="0" smtClean="0"/>
              <a:t>10.Умение вдохновляться новыми идеями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150059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А </a:t>
            </a:r>
            <a:r>
              <a:rPr lang="ru-RU" i="1" dirty="0" err="1" smtClean="0"/>
              <a:t>Кейт</a:t>
            </a:r>
            <a:r>
              <a:rPr lang="ru-RU" i="1" dirty="0" smtClean="0"/>
              <a:t> Лоренц</a:t>
            </a:r>
            <a:r>
              <a:rPr lang="ru-RU" dirty="0" smtClean="0"/>
              <a:t> выделяет следующие 10 ключевых «мягких» навыков:</a:t>
            </a:r>
          </a:p>
          <a:p>
            <a:pPr lvl="0"/>
            <a:r>
              <a:rPr lang="ru-RU" dirty="0" smtClean="0"/>
              <a:t>трудовая этика (</a:t>
            </a:r>
            <a:r>
              <a:rPr lang="ru-RU" b="1" i="1" dirty="0" smtClean="0"/>
              <a:t>трудолюбие</a:t>
            </a:r>
            <a:r>
              <a:rPr lang="ru-RU" dirty="0" smtClean="0"/>
              <a:t>, </a:t>
            </a:r>
            <a:r>
              <a:rPr lang="ru-RU" b="1" i="1" dirty="0" smtClean="0"/>
              <a:t>мотивация</a:t>
            </a:r>
            <a:r>
              <a:rPr lang="ru-RU" dirty="0" smtClean="0"/>
              <a:t>)</a:t>
            </a:r>
          </a:p>
          <a:p>
            <a:pPr lvl="0"/>
            <a:r>
              <a:rPr lang="ru-RU" b="1" i="1" dirty="0" smtClean="0"/>
              <a:t> </a:t>
            </a:r>
            <a:r>
              <a:rPr lang="ru-RU" b="1" i="1" u="sng" dirty="0" smtClean="0">
                <a:hlinkClick r:id="rId2"/>
              </a:rPr>
              <a:t>позитивное отношение</a:t>
            </a:r>
            <a:endParaRPr lang="ru-RU" dirty="0" smtClean="0"/>
          </a:p>
          <a:p>
            <a:pPr lvl="0"/>
            <a:r>
              <a:rPr lang="ru-RU" b="1" i="1" u="sng" dirty="0" smtClean="0">
                <a:hlinkClick r:id="rId3"/>
              </a:rPr>
              <a:t> коммуникативные навыки</a:t>
            </a:r>
            <a:endParaRPr lang="ru-RU" dirty="0" smtClean="0"/>
          </a:p>
          <a:p>
            <a:pPr lvl="0"/>
            <a:r>
              <a:rPr lang="ru-RU" dirty="0" smtClean="0"/>
              <a:t>навыки управления временем (</a:t>
            </a:r>
            <a:r>
              <a:rPr lang="ru-RU" b="1" i="1" u="sng" dirty="0" smtClean="0">
                <a:hlinkClick r:id="rId4"/>
              </a:rPr>
              <a:t>тайм менеджмент</a:t>
            </a:r>
            <a:r>
              <a:rPr lang="ru-RU" dirty="0" smtClean="0"/>
              <a:t>)</a:t>
            </a:r>
          </a:p>
          <a:p>
            <a:pPr lvl="0"/>
            <a:r>
              <a:rPr lang="ru-RU" b="1" i="1" dirty="0" smtClean="0"/>
              <a:t> </a:t>
            </a:r>
            <a:r>
              <a:rPr lang="ru-RU" dirty="0" smtClean="0"/>
              <a:t>навыки разрешения проблем</a:t>
            </a:r>
          </a:p>
          <a:p>
            <a:pPr lvl="0"/>
            <a:r>
              <a:rPr lang="ru-RU" dirty="0" smtClean="0"/>
              <a:t>навыки работы в команде</a:t>
            </a:r>
          </a:p>
          <a:p>
            <a:pPr lvl="0"/>
            <a:r>
              <a:rPr lang="ru-RU" b="1" i="1" dirty="0" smtClean="0">
                <a:hlinkClick r:id="rId5"/>
              </a:rPr>
              <a:t>уверенность в себе</a:t>
            </a:r>
            <a:r>
              <a:rPr lang="ru-RU" dirty="0" smtClean="0"/>
              <a:t> (умение спокойно и позитивно реагировать на ситуацию, смелость открыто задавать вопросы)</a:t>
            </a:r>
          </a:p>
          <a:p>
            <a:pPr lvl="0"/>
            <a:r>
              <a:rPr lang="ru-RU" dirty="0" smtClean="0"/>
              <a:t>умение принимать критику и учиться с ее помощью</a:t>
            </a:r>
          </a:p>
          <a:p>
            <a:pPr lvl="0"/>
            <a:r>
              <a:rPr lang="ru-RU" dirty="0" smtClean="0"/>
              <a:t>гибкость (</a:t>
            </a:r>
            <a:r>
              <a:rPr lang="ru-RU" b="1" i="1" u="sng" dirty="0" smtClean="0">
                <a:hlinkClick r:id="rId6"/>
              </a:rPr>
              <a:t>умение принимать перемены</a:t>
            </a:r>
            <a:r>
              <a:rPr lang="ru-RU" dirty="0" smtClean="0"/>
              <a:t>)</a:t>
            </a:r>
          </a:p>
          <a:p>
            <a:pPr lvl="0"/>
            <a:r>
              <a:rPr lang="ru-RU" dirty="0" smtClean="0"/>
              <a:t>умение работать под давлением (</a:t>
            </a:r>
            <a:r>
              <a:rPr lang="ru-RU" b="1" i="1" u="sng" dirty="0" smtClean="0">
                <a:hlinkClick r:id="rId7"/>
              </a:rPr>
              <a:t>умение контролировать и снимать стресс</a:t>
            </a:r>
            <a:r>
              <a:rPr lang="ru-RU" dirty="0" smtClean="0"/>
              <a:t>)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31290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007183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Системный( технология </a:t>
            </a:r>
            <a:r>
              <a:rPr lang="ru-RU" b="1" dirty="0" err="1" smtClean="0"/>
              <a:t>тьюторского</a:t>
            </a:r>
            <a:r>
              <a:rPr lang="ru-RU" b="1" dirty="0" smtClean="0"/>
              <a:t> сопровождения)</a:t>
            </a:r>
            <a:endParaRPr lang="ru-RU" dirty="0" smtClean="0"/>
          </a:p>
          <a:p>
            <a:r>
              <a:rPr lang="ru-RU" b="1" dirty="0" smtClean="0"/>
              <a:t>Ситуационный ( технология </a:t>
            </a:r>
            <a:r>
              <a:rPr lang="ru-RU" b="1" dirty="0" err="1" smtClean="0"/>
              <a:t>коучинга</a:t>
            </a:r>
            <a:r>
              <a:rPr lang="ru-RU" b="1" dirty="0" smtClean="0"/>
              <a:t>)</a:t>
            </a:r>
            <a:endParaRPr lang="ru-RU" dirty="0" smtClean="0"/>
          </a:p>
          <a:p>
            <a:r>
              <a:rPr lang="ru-RU" b="1" dirty="0" smtClean="0"/>
              <a:t>Процессный ( технология </a:t>
            </a:r>
            <a:r>
              <a:rPr lang="ru-RU" b="1" dirty="0" err="1" smtClean="0"/>
              <a:t>менторинга</a:t>
            </a:r>
            <a:r>
              <a:rPr lang="ru-RU" b="1" dirty="0" smtClean="0"/>
              <a:t>)</a:t>
            </a:r>
          </a:p>
          <a:p>
            <a:endParaRPr lang="ru-RU" dirty="0" smtClean="0"/>
          </a:p>
          <a:p>
            <a:r>
              <a:rPr lang="ru-RU" dirty="0" smtClean="0"/>
              <a:t>Разница между наставничеством и </a:t>
            </a:r>
            <a:r>
              <a:rPr lang="ru-RU" dirty="0" err="1" smtClean="0"/>
              <a:t>коучингом</a:t>
            </a:r>
            <a:r>
              <a:rPr lang="ru-RU" dirty="0" smtClean="0"/>
              <a:t> определяется тем, есть или нет у наставника (</a:t>
            </a:r>
            <a:r>
              <a:rPr lang="ru-RU" dirty="0" err="1" smtClean="0"/>
              <a:t>коуча</a:t>
            </a:r>
            <a:r>
              <a:rPr lang="ru-RU" dirty="0" smtClean="0"/>
              <a:t>) однозначно правильное решение стоящей задачи, перед подопечным. Если такое решение ЕСТЬ, речь идет о наставничестве. Если такого решения НЕТ, применяется </a:t>
            </a:r>
            <a:r>
              <a:rPr lang="ru-RU" dirty="0" err="1" smtClean="0"/>
              <a:t>коучинг</a:t>
            </a:r>
            <a:r>
              <a:rPr lang="ru-RU" dirty="0" smtClean="0"/>
              <a:t>.</a:t>
            </a:r>
          </a:p>
          <a:p>
            <a:r>
              <a:rPr lang="ru-RU" dirty="0" smtClean="0"/>
              <a:t>Этот водораздел определяет и сферу применения наставничества и </a:t>
            </a:r>
            <a:r>
              <a:rPr lang="ru-RU" dirty="0" err="1" smtClean="0"/>
              <a:t>коучинга</a:t>
            </a:r>
            <a:r>
              <a:rPr lang="ru-RU" dirty="0" smtClean="0"/>
              <a:t> как методов развития персонала: наставничество, как правило, используется для решения стандартных производственных задач, </a:t>
            </a:r>
            <a:r>
              <a:rPr lang="ru-RU" dirty="0" err="1" smtClean="0"/>
              <a:t>коучинг</a:t>
            </a:r>
            <a:r>
              <a:rPr lang="ru-RU" dirty="0" smtClean="0"/>
              <a:t> — применительно к многовариантной управленческой деятельности.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>
                <a:solidFill>
                  <a:schemeClr val="tx1"/>
                </a:solidFill>
              </a:rPr>
              <a:t>Современные подходы к менеджменту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007183"/>
          </a:xfrm>
        </p:spPr>
        <p:txBody>
          <a:bodyPr>
            <a:normAutofit/>
          </a:bodyPr>
          <a:lstStyle/>
          <a:p>
            <a:pPr lvl="0"/>
            <a:r>
              <a:rPr lang="ru-RU" sz="2400" b="1" dirty="0" smtClean="0"/>
              <a:t>  В Европейском проекте Балтийских стран «Учиться, чтобы делиться» были выбраны следующие её составляющие:</a:t>
            </a:r>
          </a:p>
          <a:p>
            <a:r>
              <a:rPr lang="ru-RU" sz="2000" dirty="0" smtClean="0"/>
              <a:t> </a:t>
            </a:r>
            <a:r>
              <a:rPr lang="ru-RU" sz="1800" dirty="0" smtClean="0"/>
              <a:t>1. Знания и навыки (значимо именно их единство, т.е. знания имеют ценность, только если они сопровождаются некоторыми навыками для их реализации.</a:t>
            </a:r>
          </a:p>
          <a:p>
            <a:r>
              <a:rPr lang="ru-RU" sz="1800" dirty="0" smtClean="0"/>
              <a:t> 2. Позиция и поведение. (роль педагога может появиться только тогда, когда обучаемые принимают роль ученика, желают обучиться у этого педагога)</a:t>
            </a:r>
          </a:p>
          <a:p>
            <a:r>
              <a:rPr lang="ru-RU" sz="1800" dirty="0" smtClean="0"/>
              <a:t> 3. Постижение и понимание.</a:t>
            </a:r>
          </a:p>
          <a:p>
            <a:r>
              <a:rPr lang="ru-RU" sz="1800" dirty="0" smtClean="0"/>
              <a:t> 4. Знание прошлого и предвидение будущего</a:t>
            </a:r>
          </a:p>
          <a:p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pPr algn="ctr"/>
            <a:r>
              <a:rPr lang="ru-RU" dirty="0" smtClean="0"/>
              <a:t>Исходные позиции</a:t>
            </a:r>
            <a:endParaRPr lang="ru-RU" dirty="0"/>
          </a:p>
        </p:txBody>
      </p:sp>
      <p:pic>
        <p:nvPicPr>
          <p:cNvPr id="4" name="Рисунок 3" descr="business-mentor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3857628"/>
            <a:ext cx="2486025" cy="230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64307"/>
          </a:xfrm>
        </p:spPr>
        <p:txBody>
          <a:bodyPr>
            <a:normAutofit fontScale="85000" lnSpcReduction="10000"/>
          </a:bodyPr>
          <a:lstStyle/>
          <a:p>
            <a:r>
              <a:rPr lang="ru-RU" sz="2200" b="1" dirty="0" smtClean="0"/>
              <a:t>Начальная коммуникация </a:t>
            </a:r>
            <a:r>
              <a:rPr lang="ru-RU" dirty="0" smtClean="0"/>
              <a:t>(</a:t>
            </a:r>
            <a:r>
              <a:rPr lang="ru-RU" sz="1800" dirty="0" smtClean="0"/>
              <a:t>установочный семинар, убеждающий в том, «чтобы наши педагоги (руководители, методисты и т.д. стали успешными и внесли свой вклад в развитие общества, необходимо обучить их навыкам эффективной коммуникации, сотрудничества и работы в командах»).</a:t>
            </a:r>
          </a:p>
          <a:p>
            <a:r>
              <a:rPr lang="ru-RU" sz="2200" b="1" dirty="0" smtClean="0"/>
              <a:t>Организация пространства </a:t>
            </a:r>
            <a:r>
              <a:rPr lang="ru-RU" sz="2000" dirty="0" smtClean="0"/>
              <a:t>(изменение представлений, как должна работать команда, определение позиций).</a:t>
            </a:r>
          </a:p>
          <a:p>
            <a:r>
              <a:rPr lang="ru-RU" sz="2200" b="1" dirty="0" smtClean="0"/>
              <a:t>Введение в форму занятия и его содержание </a:t>
            </a:r>
            <a:r>
              <a:rPr lang="ru-RU" sz="1800" dirty="0" smtClean="0"/>
              <a:t>(определение алгоритма работы )</a:t>
            </a:r>
          </a:p>
          <a:p>
            <a:r>
              <a:rPr lang="ru-RU" sz="1800" b="1" dirty="0" smtClean="0"/>
              <a:t>Ориентация и мотивация </a:t>
            </a:r>
            <a:r>
              <a:rPr lang="ru-RU" sz="1800" dirty="0" smtClean="0"/>
              <a:t>(постоянное обращение к схемам, таблицам, глоссарию, учебным пособиям) – в очной и заочной форме</a:t>
            </a:r>
          </a:p>
          <a:p>
            <a:r>
              <a:rPr lang="ru-RU" sz="1800" b="1" dirty="0" smtClean="0"/>
              <a:t>Трансляция информации</a:t>
            </a:r>
            <a:r>
              <a:rPr lang="ru-RU" sz="1800" dirty="0" smtClean="0"/>
              <a:t> ( доступно, эмоционально)</a:t>
            </a:r>
          </a:p>
          <a:p>
            <a:r>
              <a:rPr lang="ru-RU" sz="1800" b="1" dirty="0" smtClean="0"/>
              <a:t>Осмысление и закрепление </a:t>
            </a:r>
            <a:r>
              <a:rPr lang="ru-RU" sz="1800" dirty="0" smtClean="0"/>
              <a:t>(методический </a:t>
            </a:r>
            <a:r>
              <a:rPr lang="ru-RU" sz="1800" dirty="0" err="1" smtClean="0"/>
              <a:t>коучинг</a:t>
            </a:r>
            <a:r>
              <a:rPr lang="ru-RU" sz="1800" dirty="0" smtClean="0"/>
              <a:t> – это работа «вручную» с каждым учителем, что требует  высокого профессионализма от методиста)</a:t>
            </a:r>
          </a:p>
          <a:p>
            <a:r>
              <a:rPr lang="ru-RU" sz="1800" dirty="0" smtClean="0"/>
              <a:t> </a:t>
            </a:r>
            <a:r>
              <a:rPr lang="ru-RU" sz="1800" b="1" dirty="0" smtClean="0"/>
              <a:t>Контроль (поэтапный  после каждой обучающей структуры </a:t>
            </a:r>
            <a:r>
              <a:rPr lang="ru-RU" sz="1800" dirty="0" smtClean="0"/>
              <a:t>на осмысление собственного опыта.)</a:t>
            </a:r>
          </a:p>
          <a:p>
            <a:r>
              <a:rPr lang="ru-RU" sz="1800" b="1" dirty="0" smtClean="0"/>
              <a:t>Рефлексия (</a:t>
            </a:r>
            <a:r>
              <a:rPr lang="ru-RU" sz="1800" dirty="0" smtClean="0"/>
              <a:t> как правило, взрослые люди хотят учиться, если они видят необходимость обучения и возможности применить его результаты для улучшения своей деятельности «3-2-1», «парковка», «билет на выход»</a:t>
            </a:r>
          </a:p>
          <a:p>
            <a:endParaRPr lang="ru-RU" sz="1800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Общие методические подходы в обучении взрослых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kouchi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3571876"/>
            <a:ext cx="4071966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42910" y="500042"/>
            <a:ext cx="78581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Работа с наставниками — это одно из самых нужных и востребованных дел. Именно хорошая система наставничества позволяет не только передавать ценнейший практический опыт следующим поколениям работников, но и прямо влияет на «воспитание» сотрудников, на корпоративных дух и команду организации. Наставник — это тот, кто:</a:t>
            </a:r>
          </a:p>
          <a:p>
            <a:pPr lvl="0"/>
            <a:r>
              <a:rPr lang="ru-RU" dirty="0" smtClean="0"/>
              <a:t>ЗНАЕТ (обладает максимальным багажом знаний в своей профессии);</a:t>
            </a:r>
            <a:r>
              <a:rPr lang="ru-RU" dirty="0" smtClean="0">
                <a:solidFill>
                  <a:srgbClr val="C00000"/>
                </a:solidFill>
              </a:rPr>
              <a:t>УМЕЕТ</a:t>
            </a:r>
            <a:r>
              <a:rPr lang="ru-RU" dirty="0" smtClean="0"/>
              <a:t> (успешно применяет эти знания на практике);</a:t>
            </a:r>
          </a:p>
          <a:p>
            <a:pPr lvl="0"/>
            <a:r>
              <a:rPr lang="ru-RU" dirty="0" smtClean="0">
                <a:solidFill>
                  <a:srgbClr val="C00000"/>
                </a:solidFill>
              </a:rPr>
              <a:t>ЛИДИРУЕТ</a:t>
            </a:r>
            <a:r>
              <a:rPr lang="ru-RU" dirty="0" smtClean="0"/>
              <a:t> (демонстрирует наилучшие результаты работы);</a:t>
            </a:r>
          </a:p>
          <a:p>
            <a:pPr lvl="0"/>
            <a:r>
              <a:rPr lang="ru-RU" dirty="0" smtClean="0">
                <a:solidFill>
                  <a:srgbClr val="C00000"/>
                </a:solidFill>
              </a:rPr>
              <a:t>УЧИТ</a:t>
            </a:r>
            <a:r>
              <a:rPr lang="ru-RU" dirty="0" smtClean="0"/>
              <a:t> (передает свои знания и опыт);РАСТЕТ (постоянно находится в процессе самосовершенствования и роста).</a:t>
            </a:r>
          </a:p>
          <a:p>
            <a:pPr algn="just"/>
            <a:endParaRPr lang="ru-RU" dirty="0"/>
          </a:p>
        </p:txBody>
      </p:sp>
      <p:pic>
        <p:nvPicPr>
          <p:cNvPr id="6" name="Рисунок 5" descr="http://hr-portal.ru/files/styles/500px/public/mini/kak_sozdat_kuratorskuyu_programmu.jpg?itok=TNotigF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3571876"/>
            <a:ext cx="2786050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007183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b="1" cap="all" dirty="0" smtClean="0"/>
              <a:t>«КОУЧ», «МЕНТОР», «ТЬЮТОР», «ФАСИЛИТАТОР», «ЭДВАЙЗЕР»,» </a:t>
            </a:r>
            <a:r>
              <a:rPr lang="ru-RU" b="1" cap="all" dirty="0" err="1" smtClean="0"/>
              <a:t>Баддинг</a:t>
            </a:r>
            <a:r>
              <a:rPr lang="ru-RU" b="1" cap="all" dirty="0" smtClean="0"/>
              <a:t>»</a:t>
            </a:r>
            <a:endParaRPr lang="ru-RU" dirty="0" smtClean="0"/>
          </a:p>
          <a:p>
            <a:r>
              <a:rPr lang="ru-RU" sz="2000" dirty="0" smtClean="0"/>
              <a:t>В современном международном понимании </a:t>
            </a:r>
            <a:r>
              <a:rPr lang="ru-RU" sz="2300" b="1" dirty="0" smtClean="0"/>
              <a:t>«</a:t>
            </a:r>
            <a:r>
              <a:rPr lang="ru-RU" sz="2300" b="1" dirty="0" err="1" smtClean="0"/>
              <a:t>коуч</a:t>
            </a:r>
            <a:r>
              <a:rPr lang="ru-RU" sz="2300" b="1" dirty="0" smtClean="0"/>
              <a:t>» </a:t>
            </a:r>
            <a:r>
              <a:rPr lang="ru-RU" sz="2000" dirty="0" smtClean="0"/>
              <a:t>– это специалист, который способствует успешному достижению определенной цели, получению позитивно сформулированных новых результатов в жизни и работе)</a:t>
            </a:r>
          </a:p>
          <a:p>
            <a:r>
              <a:rPr lang="ru-RU" sz="2000" b="1" dirty="0" smtClean="0"/>
              <a:t>Ментор</a:t>
            </a:r>
            <a:r>
              <a:rPr lang="ru-RU" sz="2000" dirty="0" smtClean="0"/>
              <a:t> (тот, кто наставляет) – руководитель, учитель, наставник, воспитатель, «</a:t>
            </a:r>
            <a:r>
              <a:rPr lang="ru-RU" sz="2000" dirty="0" err="1" smtClean="0"/>
              <a:t>Менторство</a:t>
            </a:r>
            <a:r>
              <a:rPr lang="ru-RU" sz="2000" dirty="0" smtClean="0"/>
              <a:t>» подразумевает отношения наставничества между человеком, не имеющим опыта в какой-то области, и человеком более опытным</a:t>
            </a:r>
          </a:p>
          <a:p>
            <a:r>
              <a:rPr lang="ru-RU" sz="2000" dirty="0" smtClean="0"/>
              <a:t>В современной образовательной практике можно выделить три основные функции </a:t>
            </a:r>
            <a:r>
              <a:rPr lang="ru-RU" sz="2300" b="1" dirty="0" err="1" smtClean="0"/>
              <a:t>эдвайзера</a:t>
            </a:r>
            <a:r>
              <a:rPr lang="ru-RU" sz="2000" dirty="0" smtClean="0"/>
              <a:t>: 1) помогать личностному росту; 2) помогать в разработке </a:t>
            </a:r>
            <a:r>
              <a:rPr lang="ru-RU" sz="2000" dirty="0" err="1" smtClean="0"/>
              <a:t>контента</a:t>
            </a:r>
            <a:r>
              <a:rPr lang="ru-RU" sz="2000" dirty="0" smtClean="0"/>
              <a:t> учебных программ; 3) помогать поддерживать традиции в профессиональной культуре конкретного учреждения</a:t>
            </a:r>
          </a:p>
          <a:p>
            <a:r>
              <a:rPr lang="ru-RU" sz="2000" b="1" dirty="0" err="1" smtClean="0"/>
              <a:t>Фасилитатор</a:t>
            </a:r>
            <a:r>
              <a:rPr lang="ru-RU" sz="2000" dirty="0" smtClean="0"/>
              <a:t> (англ. </a:t>
            </a:r>
            <a:r>
              <a:rPr lang="ru-RU" sz="2000" i="1" dirty="0" err="1" smtClean="0"/>
              <a:t>facilitator</a:t>
            </a:r>
            <a:r>
              <a:rPr lang="ru-RU" sz="2000" dirty="0" smtClean="0"/>
              <a:t>, от лат. </a:t>
            </a:r>
            <a:r>
              <a:rPr lang="ru-RU" sz="2000" i="1" dirty="0" err="1" smtClean="0"/>
              <a:t>facilis</a:t>
            </a:r>
            <a:r>
              <a:rPr lang="ru-RU" sz="2000" dirty="0" smtClean="0"/>
              <a:t> – легкий, удобный) – это человек, обеспечивающий успешную групповую коммуникацию. Обеспечивая соблюдение правил встречи, ее процедуры и регламента, </a:t>
            </a:r>
            <a:r>
              <a:rPr lang="ru-RU" sz="2000" dirty="0" err="1" smtClean="0"/>
              <a:t>фасилитатор</a:t>
            </a:r>
            <a:r>
              <a:rPr lang="ru-RU" sz="2000" dirty="0" smtClean="0"/>
              <a:t> позволяет участникам сконцентрироваться на ее целях и содержании.</a:t>
            </a:r>
          </a:p>
          <a:p>
            <a:r>
              <a:rPr lang="ru-RU" sz="2100" b="1" dirty="0" err="1" smtClean="0"/>
              <a:t>Баддинг</a:t>
            </a:r>
            <a:r>
              <a:rPr lang="ru-RU" sz="2100" b="1" dirty="0" smtClean="0"/>
              <a:t> </a:t>
            </a:r>
            <a:r>
              <a:rPr lang="ru-RU" sz="1800" dirty="0" smtClean="0"/>
              <a:t>- этот подвид наставничества ориентирован на обучение и поддержку новоприбывшего работника. Если наставничество как вид обучения направлено на развитие персонала, то </a:t>
            </a:r>
            <a:r>
              <a:rPr lang="ru-RU" sz="1800" dirty="0" err="1" smtClean="0"/>
              <a:t>баддинг</a:t>
            </a:r>
            <a:r>
              <a:rPr lang="ru-RU" sz="1800" dirty="0" smtClean="0"/>
              <a:t> ставит целью в первую очередь </a:t>
            </a:r>
            <a:r>
              <a:rPr lang="ru-RU" sz="1800" dirty="0" err="1" smtClean="0"/>
              <a:t>психоэмоциональную</a:t>
            </a:r>
            <a:r>
              <a:rPr lang="ru-RU" sz="1800" dirty="0" smtClean="0"/>
              <a:t> поддержку новичка. 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Глоссарий</a:t>
            </a:r>
            <a:r>
              <a:rPr lang="ru-RU" sz="3100" cap="all" dirty="0" smtClean="0"/>
              <a:t> </a:t>
            </a:r>
            <a:r>
              <a:rPr lang="ru-RU" sz="2200" cap="all" dirty="0" smtClean="0">
                <a:solidFill>
                  <a:schemeClr val="tx1"/>
                </a:solidFill>
              </a:rPr>
              <a:t>В КОНТЕКСТЕ НЕПРЕРЫВНОГО ОБРАЗОВАНИЯ</a:t>
            </a:r>
            <a:endParaRPr lang="ru-RU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Сравнительный анализ употребления терминов</a:t>
            </a:r>
            <a:br>
              <a:rPr lang="ru-RU" sz="2400" dirty="0" smtClean="0"/>
            </a:br>
            <a:endParaRPr lang="ru-RU" sz="24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642919"/>
          <a:ext cx="8229600" cy="5478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50006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коуч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ментор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тьютор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эдвайзер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фасилитатор</a:t>
                      </a:r>
                      <a:endParaRPr lang="ru-RU" dirty="0"/>
                    </a:p>
                  </a:txBody>
                  <a:tcPr/>
                </a:tc>
              </a:tr>
              <a:tr h="5426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Фокус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Работа в группе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Индивидуальная работа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Индивидуальная работа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Индивидуальная работа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Работа в группе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  <a:tr h="817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Цель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Выполнение конкретной задачи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Развитие качеств личности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Помощь в выборе индивидуальной образовательной траектории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Написание квалификационной работы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Успешное достижение цели, поставленной перед группой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  <a:tr h="11893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Временной фактор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Краткосрочный, необходимый для выполнения конкретной задачи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Успешная работа ментора длится не менее года и более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На время обучения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На время выполнения квалификационной работы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На время, необходимое для достижения конкретного результата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  <a:tr h="9737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Планирование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Не требует четкого планирования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Необходим план для достижения стратегической цели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Планирование Достижения целей обучения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Планирование Консультации в зависимости от прогресса соискателя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По плану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  <a:tr h="5426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Область применения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Психология Бизнес Образование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Образование 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Образование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Образование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  <a:cs typeface="Times New Roman"/>
                        </a:rPr>
                        <a:t>Бизнес Образование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  <a:tr h="758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Роль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По четкому плану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Без четкого плана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Без четкого плана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Академическая Наставничество по плану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По плану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8" y="1071546"/>
          <a:ext cx="8258202" cy="42217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6367"/>
                <a:gridCol w="1376367"/>
                <a:gridCol w="1376367"/>
                <a:gridCol w="1376367"/>
                <a:gridCol w="1376367"/>
                <a:gridCol w="1376367"/>
              </a:tblGrid>
              <a:tr h="7344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344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Отношения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По работе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По выбору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По выбору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По выбору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По работе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  <a:tr h="917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Источник влияния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Должность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Качества личности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Должность Профессионализм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Авторитет в науке Профессионализм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Личностные качества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  <a:tr h="917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Индивидуальный результат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Достижения в группе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Личностный рост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Достижения в образовании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Написание научной работы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Достижения в группе через раскрытие личностных качеств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  <a:tr h="917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Временные рамки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Жизнь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Определенная задача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Среднее и высшее образование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Высшее образование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Образование Бизнес Психология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7904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Модели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Модель </a:t>
                      </a:r>
                      <a:r>
                        <a:rPr lang="ru-RU" dirty="0" err="1" smtClean="0"/>
                        <a:t>научения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Ментор выступает как учитель, передающий правила и ценности, которые должны быть усвоены учеником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Компетентностная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модель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Ментор связывает обучение с практическим применением полученных знаний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 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Рефлективная модель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Ментор выступает в роли конструктивного критика, участвующего в оценке обучения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Модель культиватора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Ментор помогает понять особенности профессиональной культуры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  Модель спонсора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Ментор помогает установить необходимые профессиональные связи, выступает в роли менеджера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Модель психолога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Ментор помогает найти безопасное место для выплеска эмоций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Модель просветителя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Ментор помогает создать возможности для профессионального обучения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  Модель развития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Ментор помогает достичь личностного и профессионального роста через рефлексию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Модели </a:t>
            </a:r>
            <a:r>
              <a:rPr lang="ru-RU" sz="2800" dirty="0" err="1" smtClean="0"/>
              <a:t>менторства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435811"/>
          </a:xfrm>
        </p:spPr>
        <p:txBody>
          <a:bodyPr>
            <a:normAutofit fontScale="62500" lnSpcReduction="20000"/>
          </a:bodyPr>
          <a:lstStyle/>
          <a:p>
            <a:r>
              <a:rPr lang="ru-RU" sz="2000" b="1" dirty="0" smtClean="0"/>
              <a:t>Подбор пар (</a:t>
            </a:r>
            <a:r>
              <a:rPr lang="ru-RU" sz="2000" dirty="0" smtClean="0"/>
              <a:t>"Если ментор и подопечный понимают друг друга, они смогут достичь успеха", - утверждает </a:t>
            </a:r>
            <a:r>
              <a:rPr lang="ru-RU" sz="2000" dirty="0" err="1" smtClean="0"/>
              <a:t>Сельзер</a:t>
            </a:r>
            <a:r>
              <a:rPr lang="ru-RU" sz="2000" dirty="0" smtClean="0"/>
              <a:t>.)</a:t>
            </a:r>
          </a:p>
          <a:p>
            <a:r>
              <a:rPr lang="ru-RU" sz="2000" b="1" dirty="0" smtClean="0"/>
              <a:t>Обучение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Управление ожиданиями</a:t>
            </a:r>
            <a:endParaRPr lang="ru-RU" sz="2000" dirty="0" smtClean="0"/>
          </a:p>
          <a:p>
            <a:r>
              <a:rPr lang="ru-RU" sz="2000" b="1" dirty="0" smtClean="0"/>
              <a:t>Предложение концепции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000" b="1" dirty="0" smtClean="0"/>
              <a:t>Составляющие успеха</a:t>
            </a:r>
            <a:endParaRPr lang="ru-RU" sz="2000" dirty="0" smtClean="0"/>
          </a:p>
          <a:p>
            <a:pPr>
              <a:buNone/>
            </a:pPr>
            <a:r>
              <a:rPr lang="ru-RU" sz="2000" b="1" dirty="0" smtClean="0"/>
              <a:t>    - Общение.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- </a:t>
            </a:r>
            <a:r>
              <a:rPr lang="ru-RU" sz="2000" b="1" dirty="0" smtClean="0"/>
              <a:t>Интеграция с корпоративной культурой.</a:t>
            </a:r>
            <a:endParaRPr lang="ru-RU" sz="2000" dirty="0" smtClean="0"/>
          </a:p>
          <a:p>
            <a:r>
              <a:rPr lang="ru-RU" sz="2000" b="1" dirty="0" smtClean="0"/>
              <a:t>  - Система оценки.(</a:t>
            </a:r>
            <a:r>
              <a:rPr lang="ru-RU" sz="1800" b="1" dirty="0" smtClean="0"/>
              <a:t>Метод «360 градусов».  Метод игровой имитации. </a:t>
            </a:r>
            <a:r>
              <a:rPr lang="ru-RU" sz="1600" b="1" dirty="0" smtClean="0"/>
              <a:t> Психологическое тестирование., кейс  )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100" dirty="0" smtClean="0"/>
              <a:t>Все более распространенным становится подход к структуре обучения «70-20-10» (не только за рубежом, но и в России). Его популярность подтверждает полезность обучения на рабочем месте. Суть подхода проста:</a:t>
            </a:r>
          </a:p>
          <a:p>
            <a:pPr>
              <a:buNone/>
            </a:pPr>
            <a:r>
              <a:rPr lang="ru-RU" sz="2100" dirty="0" smtClean="0"/>
              <a:t>     — 70 % времени занимает обучение за счет решения реальных задач на своем рабочем месте;</a:t>
            </a:r>
            <a:br>
              <a:rPr lang="ru-RU" sz="2100" dirty="0" smtClean="0"/>
            </a:br>
            <a:r>
              <a:rPr lang="ru-RU" sz="2100" dirty="0" smtClean="0"/>
              <a:t>— 20 % времени занимает обучение на рабочем месте с более опытным сотрудником: наставничество, </a:t>
            </a:r>
            <a:r>
              <a:rPr lang="ru-RU" sz="2100" dirty="0" err="1" smtClean="0"/>
              <a:t>коучинг</a:t>
            </a:r>
            <a:r>
              <a:rPr lang="ru-RU" sz="2100" dirty="0" smtClean="0"/>
              <a:t>, </a:t>
            </a:r>
            <a:r>
              <a:rPr lang="ru-RU" sz="2100" dirty="0" err="1" smtClean="0"/>
              <a:t>менторинг</a:t>
            </a:r>
            <a:r>
              <a:rPr lang="ru-RU" sz="2100" dirty="0" smtClean="0"/>
              <a:t>, </a:t>
            </a:r>
            <a:r>
              <a:rPr lang="ru-RU" sz="2100" dirty="0" err="1" smtClean="0"/>
              <a:t>тьюторство</a:t>
            </a:r>
            <a:r>
              <a:rPr lang="ru-RU" sz="2100" dirty="0" smtClean="0"/>
              <a:t> и т. д.;</a:t>
            </a:r>
            <a:br>
              <a:rPr lang="ru-RU" sz="2100" dirty="0" smtClean="0"/>
            </a:br>
            <a:r>
              <a:rPr lang="ru-RU" sz="2100" dirty="0" smtClean="0"/>
              <a:t>— 10 % времени занимает обучение в учебных классах: семинары, тренинги и т. д.</a:t>
            </a:r>
          </a:p>
          <a:p>
            <a:pPr>
              <a:buNone/>
            </a:pPr>
            <a:r>
              <a:rPr lang="ru-RU" sz="2000" b="1" dirty="0" smtClean="0"/>
              <a:t>    Этапы </a:t>
            </a:r>
            <a:r>
              <a:rPr lang="ru-RU" sz="2000" b="1" dirty="0" err="1" smtClean="0"/>
              <a:t>менторинга</a:t>
            </a:r>
            <a:r>
              <a:rPr lang="ru-RU" sz="2000" dirty="0" smtClean="0"/>
              <a:t>:</a:t>
            </a:r>
            <a:br>
              <a:rPr lang="ru-RU" sz="2000" dirty="0" smtClean="0"/>
            </a:br>
            <a:r>
              <a:rPr lang="ru-RU" sz="2000" dirty="0" smtClean="0"/>
              <a:t>Этап I. Построение плана личного развития (ПЛР) — целей по профессиональному росту педагога.</a:t>
            </a:r>
            <a:br>
              <a:rPr lang="ru-RU" sz="2000" dirty="0" smtClean="0"/>
            </a:br>
            <a:r>
              <a:rPr lang="ru-RU" sz="2000" dirty="0" smtClean="0"/>
              <a:t>Этап II. Анализ опыта ментора — выбор эффективных приемов действий для педагога.</a:t>
            </a:r>
            <a:br>
              <a:rPr lang="ru-RU" sz="2000" dirty="0" smtClean="0"/>
            </a:br>
            <a:r>
              <a:rPr lang="ru-RU" sz="2000" dirty="0" smtClean="0"/>
              <a:t>Этап III. Стимул к самостоятельной работе обучаемого. Обратная связь и анализ </a:t>
            </a:r>
            <a:r>
              <a:rPr lang="ru-RU" sz="2000" dirty="0" err="1" smtClean="0"/>
              <a:t>опытапедагога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smtClean="0"/>
              <a:t>Этап IV. Оценка достигнутых результатов.</a:t>
            </a:r>
          </a:p>
          <a:p>
            <a:pPr>
              <a:buNone/>
            </a:pPr>
            <a:endParaRPr lang="ru-RU" sz="21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создать менторскую программу?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2084</TotalTime>
  <Words>778</Words>
  <Application>Microsoft Office PowerPoint</Application>
  <PresentationFormat>Экран (4:3)</PresentationFormat>
  <Paragraphs>162</Paragraphs>
  <Slides>13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        Система наставничества как ресурс повышения профессионального мастерства педагога  </vt:lpstr>
      <vt:lpstr>Исходные позиции</vt:lpstr>
      <vt:lpstr>Общие методические подходы в обучении взрослых</vt:lpstr>
      <vt:lpstr>Презентация PowerPoint</vt:lpstr>
      <vt:lpstr>Глоссарий В КОНТЕКСТЕ НЕПРЕРЫВНОГО ОБРАЗОВАНИЯ</vt:lpstr>
      <vt:lpstr>Сравнительный анализ употребления терминов </vt:lpstr>
      <vt:lpstr>Презентация PowerPoint</vt:lpstr>
      <vt:lpstr>Модели менторства</vt:lpstr>
      <vt:lpstr>Как создать менторскую программу? </vt:lpstr>
      <vt:lpstr>  «Твердые» и «мягкие» навыки — какие важнее для профессионального  роста в 21 веке и как их развивать? </vt:lpstr>
      <vt:lpstr>Презентация PowerPoint</vt:lpstr>
      <vt:lpstr>Презентация PowerPoint</vt:lpstr>
      <vt:lpstr> Современные подходы к менеджменту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профессиональной культуры педагога на основе целевого проектирования</dc:title>
  <dc:creator>User</dc:creator>
  <cp:lastModifiedBy>Гульфия</cp:lastModifiedBy>
  <cp:revision>264</cp:revision>
  <dcterms:created xsi:type="dcterms:W3CDTF">2016-05-04T06:31:50Z</dcterms:created>
  <dcterms:modified xsi:type="dcterms:W3CDTF">2017-04-28T04:48:42Z</dcterms:modified>
</cp:coreProperties>
</file>